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Lora"/>
      <p:regular r:id="rId37"/>
      <p:bold r:id="rId38"/>
      <p:italic r:id="rId39"/>
      <p:boldItalic r:id="rId40"/>
    </p:embeddedFont>
    <p:embeddedFont>
      <p:font typeface="Antic"/>
      <p:regular r:id="rId41"/>
    </p:embeddedFont>
    <p:embeddedFont>
      <p:font typeface="Quattrocento Sans"/>
      <p:regular r:id="rId42"/>
      <p:bold r:id="rId43"/>
      <p:italic r:id="rId44"/>
      <p:boldItalic r:id="rId45"/>
    </p:embeddedFont>
    <p:embeddedFont>
      <p:font typeface="Shadows Into Light Two"/>
      <p:regular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-boldItalic.fntdata"/><Relationship Id="rId20" Type="http://schemas.openxmlformats.org/officeDocument/2006/relationships/slide" Target="slides/slide16.xml"/><Relationship Id="rId42" Type="http://schemas.openxmlformats.org/officeDocument/2006/relationships/font" Target="fonts/QuattrocentoSans-regular.fntdata"/><Relationship Id="rId41" Type="http://schemas.openxmlformats.org/officeDocument/2006/relationships/font" Target="fonts/Antic-regular.fntdata"/><Relationship Id="rId22" Type="http://schemas.openxmlformats.org/officeDocument/2006/relationships/slide" Target="slides/slide18.xml"/><Relationship Id="rId44" Type="http://schemas.openxmlformats.org/officeDocument/2006/relationships/font" Target="fonts/QuattrocentoSans-italic.fntdata"/><Relationship Id="rId21" Type="http://schemas.openxmlformats.org/officeDocument/2006/relationships/slide" Target="slides/slide17.xml"/><Relationship Id="rId43" Type="http://schemas.openxmlformats.org/officeDocument/2006/relationships/font" Target="fonts/QuattrocentoSans-bold.fntdata"/><Relationship Id="rId24" Type="http://schemas.openxmlformats.org/officeDocument/2006/relationships/slide" Target="slides/slide20.xml"/><Relationship Id="rId46" Type="http://schemas.openxmlformats.org/officeDocument/2006/relationships/font" Target="fonts/ShadowsIntoLightTwo-regular.fntdata"/><Relationship Id="rId23" Type="http://schemas.openxmlformats.org/officeDocument/2006/relationships/slide" Target="slides/slide19.xml"/><Relationship Id="rId45" Type="http://schemas.openxmlformats.org/officeDocument/2006/relationships/font" Target="fonts/Quattrocento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Lora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Lora-italic.fntdata"/><Relationship Id="rId16" Type="http://schemas.openxmlformats.org/officeDocument/2006/relationships/slide" Target="slides/slide12.xml"/><Relationship Id="rId38" Type="http://schemas.openxmlformats.org/officeDocument/2006/relationships/font" Target="fonts/Lora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44f199760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44f1997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44f199760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44f19976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4663dc35a_1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4663dc35a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cd0e14de0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cd0e14de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4663dc35a_1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4663dc35a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4663dc35a_1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4663dc35a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4663dc35a_1_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4663dc35a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44f199760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44f19976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44f199760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44f19976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44f199760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44f19976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c7e71aad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c7e71aa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44f199760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44f19976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450508d7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450508d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44f199760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44f19976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4663dc35a_1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4663dc35a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45f97dd56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45f97dd5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4663dc35a_1_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4663dc35a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4663dc35a_1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4663dc35a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4663dc35a_1_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4663dc35a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45f97dd56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45f97dd5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45f97dd56_1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45f97dd5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4663dc35a_1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4663dc35a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45f97dd56_1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45f97dd56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45f97dd56_1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45f97dd56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744f199760_0_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744f19976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663dc35a_1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4663dc35a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663dc35a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4663dc35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4663dc35a_1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4663dc35a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4663dc35a_1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4663dc35a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4663dc35a_1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4663dc35a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663dc35a_1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4663dc35a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2">
  <p:cSld name="TITLE_AND_BOD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ora"/>
                <a:ea typeface="Lora"/>
                <a:cs typeface="Lora"/>
                <a:sym typeface="Lora"/>
              </a:rPr>
              <a:t>“</a:t>
            </a:r>
            <a:endParaRPr b="1" sz="3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i="1" sz="1400">
                <a:latin typeface="Lora"/>
                <a:ea typeface="Lora"/>
                <a:cs typeface="Lora"/>
                <a:sym typeface="Lora"/>
              </a:defRPr>
            </a:lvl1pPr>
          </a:lstStyle>
          <a:p/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universitats.gencat.cat/web/.content/01_acces_i_admissio/pau/documents/materies/llengua_castellana/glossari_castella.pdf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jAkZj9olvNA&amp;t=484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2972100" y="1327700"/>
            <a:ext cx="6400500" cy="13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CD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Guía rápida</a:t>
            </a:r>
            <a:endParaRPr sz="5000">
              <a:solidFill>
                <a:srgbClr val="FFCD00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CD00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para solucionar </a:t>
            </a:r>
            <a:endParaRPr sz="5000">
              <a:solidFill>
                <a:srgbClr val="FFCD00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E69138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Pares Mínimos </a:t>
            </a:r>
            <a:endParaRPr sz="5000">
              <a:solidFill>
                <a:srgbClr val="E6913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82" name="Google Shape;82;p14"/>
          <p:cNvGrpSpPr/>
          <p:nvPr/>
        </p:nvGrpSpPr>
        <p:grpSpPr>
          <a:xfrm>
            <a:off x="1186944" y="3495360"/>
            <a:ext cx="452420" cy="433992"/>
            <a:chOff x="5233525" y="4954450"/>
            <a:chExt cx="538275" cy="516350"/>
          </a:xfrm>
        </p:grpSpPr>
        <p:sp>
          <p:nvSpPr>
            <p:cNvPr id="83" name="Google Shape;83;p14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00" y="255750"/>
            <a:ext cx="3212076" cy="13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type="ctrTitle"/>
          </p:nvPr>
        </p:nvSpPr>
        <p:spPr>
          <a:xfrm>
            <a:off x="3500650" y="3816425"/>
            <a:ext cx="5354700" cy="115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12121"/>
                </a:solidFill>
                <a:highlight>
                  <a:srgbClr val="FFFFFF"/>
                </a:highlight>
                <a:latin typeface="Antic"/>
                <a:ea typeface="Antic"/>
                <a:cs typeface="Antic"/>
                <a:sym typeface="Antic"/>
              </a:rPr>
              <a:t>Ángel J. Gallego</a:t>
            </a:r>
            <a:endParaRPr sz="3200">
              <a:solidFill>
                <a:srgbClr val="212121"/>
              </a:solidFill>
              <a:highlight>
                <a:srgbClr val="FFFFFF"/>
              </a:highlight>
              <a:latin typeface="Antic"/>
              <a:ea typeface="Antic"/>
              <a:cs typeface="Antic"/>
              <a:sym typeface="Anti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12121"/>
                </a:solidFill>
                <a:highlight>
                  <a:srgbClr val="FFFFFF"/>
                </a:highlight>
                <a:latin typeface="Antic"/>
                <a:ea typeface="Antic"/>
                <a:cs typeface="Antic"/>
                <a:sym typeface="Antic"/>
              </a:rPr>
              <a:t>Coord. Prova de Llengua castellana i literatura </a:t>
            </a:r>
            <a:endParaRPr sz="2000">
              <a:solidFill>
                <a:srgbClr val="212121"/>
              </a:solidFill>
              <a:highlight>
                <a:srgbClr val="FFFFFF"/>
              </a:highlight>
              <a:latin typeface="Antic"/>
              <a:ea typeface="Antic"/>
              <a:cs typeface="Antic"/>
              <a:sym typeface="Anti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12121"/>
                </a:solidFill>
                <a:highlight>
                  <a:srgbClr val="FFFFFF"/>
                </a:highlight>
                <a:latin typeface="Antic"/>
                <a:ea typeface="Antic"/>
                <a:cs typeface="Antic"/>
                <a:sym typeface="Antic"/>
              </a:rPr>
              <a:t>(PAU - Catalunya)</a:t>
            </a:r>
            <a:endParaRPr sz="2000">
              <a:solidFill>
                <a:srgbClr val="212121"/>
              </a:solidFill>
              <a:highlight>
                <a:srgbClr val="FFFFFF"/>
              </a:highlight>
              <a:latin typeface="Antic"/>
              <a:ea typeface="Antic"/>
              <a:cs typeface="Antic"/>
              <a:sym typeface="Ant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idx="4294967295" type="ctrTitle"/>
          </p:nvPr>
        </p:nvSpPr>
        <p:spPr>
          <a:xfrm>
            <a:off x="895675" y="0"/>
            <a:ext cx="74988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 tipos de </a:t>
            </a:r>
            <a:r>
              <a:rPr lang="en" sz="400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pares mínimos</a:t>
            </a:r>
            <a:endParaRPr sz="40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2" name="Google Shape;152;p23"/>
          <p:cNvSpPr txBox="1"/>
          <p:nvPr>
            <p:ph idx="4294967295" type="body"/>
          </p:nvPr>
        </p:nvSpPr>
        <p:spPr>
          <a:xfrm>
            <a:off x="448350" y="1051625"/>
            <a:ext cx="8450400" cy="31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Hay dos tipos de PPMM: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1.</a:t>
            </a:r>
            <a:r>
              <a:rPr b="1" lang="en" sz="2800">
                <a:solidFill>
                  <a:schemeClr val="dk1"/>
                </a:solidFill>
              </a:rPr>
              <a:t> </a:t>
            </a:r>
            <a:r>
              <a:rPr b="1" lang="en" sz="2800">
                <a:solidFill>
                  <a:schemeClr val="dk1"/>
                </a:solidFill>
              </a:rPr>
              <a:t>Contraste de gramaticalidad </a:t>
            </a:r>
            <a:r>
              <a:rPr lang="en" sz="2800">
                <a:solidFill>
                  <a:schemeClr val="dk1"/>
                </a:solidFill>
              </a:rPr>
              <a:t>(la diferencia entre las dos secuencias hace que una sea agramatical)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" sz="2800"/>
              <a:t>Llegó un día lluvioso.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" sz="2800"/>
              <a:t>*Tardó un día lluvioso.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idx="4294967295" type="ctrTitle"/>
          </p:nvPr>
        </p:nvSpPr>
        <p:spPr>
          <a:xfrm>
            <a:off x="895675" y="0"/>
            <a:ext cx="74988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 t</a:t>
            </a:r>
            <a:r>
              <a:rPr lang="en" sz="40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ipos de </a:t>
            </a:r>
            <a:r>
              <a:rPr lang="en" sz="400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pares mínimos</a:t>
            </a:r>
            <a:endParaRPr sz="5000">
              <a:solidFill>
                <a:srgbClr val="FFD9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8" name="Google Shape;158;p24"/>
          <p:cNvSpPr txBox="1"/>
          <p:nvPr>
            <p:ph idx="4294967295" type="body"/>
          </p:nvPr>
        </p:nvSpPr>
        <p:spPr>
          <a:xfrm>
            <a:off x="448350" y="1051625"/>
            <a:ext cx="8450400" cy="31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Hay dos tipos de PPMM: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2. Contraste de significado </a:t>
            </a:r>
            <a:r>
              <a:rPr lang="en" sz="2800">
                <a:solidFill>
                  <a:schemeClr val="dk1"/>
                </a:solidFill>
              </a:rPr>
              <a:t>(la diferencia entre las dos secuencias conlleva un cambio de significado)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" sz="2800"/>
              <a:t>Bebí una copa de vino</a:t>
            </a:r>
            <a:r>
              <a:rPr lang="en" sz="2800"/>
              <a:t>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lphaLcPeriod"/>
            </a:pPr>
            <a:r>
              <a:rPr lang="en" sz="2800"/>
              <a:t>Compré una copa de vino.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1309850" y="2009400"/>
            <a:ext cx="63792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" sz="40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r>
              <a:rPr b="1" i="0" lang="en" sz="40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Tres pasos para solucionar </a:t>
            </a:r>
            <a:r>
              <a:rPr b="1" i="0" lang="en" sz="4000">
                <a:solidFill>
                  <a:srgbClr val="E691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pares mínimos</a:t>
            </a:r>
            <a:endParaRPr b="1" i="0" sz="4000">
              <a:solidFill>
                <a:srgbClr val="E6913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26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Primer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72" name="Google Shape;172;p26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6"/>
          <p:cNvSpPr txBox="1"/>
          <p:nvPr>
            <p:ph idx="4294967295" type="body"/>
          </p:nvPr>
        </p:nvSpPr>
        <p:spPr>
          <a:xfrm>
            <a:off x="2507850" y="1508825"/>
            <a:ext cx="6238500" cy="2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Identificar el elemento que cambia de un ejemplo a otro.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a. </a:t>
            </a:r>
            <a:r>
              <a:rPr lang="en" sz="2800">
                <a:solidFill>
                  <a:srgbClr val="F1C232"/>
                </a:solidFill>
              </a:rPr>
              <a:t>Llegó</a:t>
            </a:r>
            <a:r>
              <a:rPr lang="en" sz="2800">
                <a:solidFill>
                  <a:schemeClr val="dk1"/>
                </a:solidFill>
              </a:rPr>
              <a:t> un día lluvioso.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b. *</a:t>
            </a:r>
            <a:r>
              <a:rPr lang="en" sz="2800">
                <a:solidFill>
                  <a:srgbClr val="F1C232"/>
                </a:solidFill>
              </a:rPr>
              <a:t>Tardó</a:t>
            </a:r>
            <a:r>
              <a:rPr lang="en" sz="2800">
                <a:solidFill>
                  <a:schemeClr val="dk1"/>
                </a:solidFill>
              </a:rPr>
              <a:t> un día lluvioso.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a’. </a:t>
            </a:r>
            <a:r>
              <a:rPr lang="en" sz="2800">
                <a:solidFill>
                  <a:srgbClr val="F1C232"/>
                </a:solidFill>
              </a:rPr>
              <a:t>Bebí</a:t>
            </a:r>
            <a:r>
              <a:rPr lang="en" sz="2800">
                <a:solidFill>
                  <a:schemeClr val="dk1"/>
                </a:solidFill>
              </a:rPr>
              <a:t> una copa de vino.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b’. </a:t>
            </a:r>
            <a:r>
              <a:rPr lang="en" sz="2800">
                <a:solidFill>
                  <a:srgbClr val="F1C232"/>
                </a:solidFill>
              </a:rPr>
              <a:t>Compré</a:t>
            </a:r>
            <a:r>
              <a:rPr lang="en" sz="2800">
                <a:solidFill>
                  <a:schemeClr val="dk1"/>
                </a:solidFill>
              </a:rPr>
              <a:t> una copa de vino.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50" y="1849025"/>
            <a:ext cx="1652275" cy="14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7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27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Primer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82" name="Google Shape;182;p27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7"/>
          <p:cNvSpPr txBox="1"/>
          <p:nvPr>
            <p:ph idx="4294967295" type="body"/>
          </p:nvPr>
        </p:nvSpPr>
        <p:spPr>
          <a:xfrm>
            <a:off x="2507850" y="1508825"/>
            <a:ext cx="6238500" cy="18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Importante:</a:t>
            </a:r>
            <a:r>
              <a:rPr lang="en" sz="3000">
                <a:solidFill>
                  <a:schemeClr val="dk1"/>
                </a:solidFill>
              </a:rPr>
              <a:t> si el par mínimo está bien diseñado, el elemento que lo causa se identifica fácilmente.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50" y="1849025"/>
            <a:ext cx="1652275" cy="14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28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28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Primer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93" name="Google Shape;193;p28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28"/>
          <p:cNvSpPr txBox="1"/>
          <p:nvPr>
            <p:ph idx="4294967295" type="body"/>
          </p:nvPr>
        </p:nvSpPr>
        <p:spPr>
          <a:xfrm>
            <a:off x="2507850" y="1508825"/>
            <a:ext cx="6527100" cy="3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Pares mínimos MAL diseñados: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a. El cargo a que aspiras.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b. *El niño a que vi.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¿Por qué está mal diseñado? Porque se cambian dos cosas: el antecedente (</a:t>
            </a:r>
            <a:r>
              <a:rPr lang="en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cargo/niño</a:t>
            </a:r>
            <a:r>
              <a:rPr lang="en">
                <a:solidFill>
                  <a:schemeClr val="dk1"/>
                </a:solidFill>
              </a:rPr>
              <a:t>) y el verbo de la subordinada (</a:t>
            </a:r>
            <a:r>
              <a:rPr lang="en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aspirar/ver</a:t>
            </a:r>
            <a:r>
              <a:rPr lang="en">
                <a:solidFill>
                  <a:schemeClr val="dk1"/>
                </a:solidFill>
              </a:rPr>
              <a:t>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El par mínimo, si está bien construido, tiene que tener solo UNA diferencia.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50" y="1849025"/>
            <a:ext cx="1652275" cy="14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29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9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Primer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4" name="Google Shape;204;p29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9"/>
          <p:cNvSpPr txBox="1"/>
          <p:nvPr>
            <p:ph idx="4294967295" type="body"/>
          </p:nvPr>
        </p:nvSpPr>
        <p:spPr>
          <a:xfrm>
            <a:off x="2507850" y="1508825"/>
            <a:ext cx="6527100" cy="3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Pares mínimos MAL diseñados: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a. Ana habla sola. 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b. Solo Ana habla.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¿Por qué está mal diseñado? Porque se cambian dos cosas: la categoría de </a:t>
            </a:r>
            <a:r>
              <a:rPr lang="en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sola - solo</a:t>
            </a:r>
            <a:r>
              <a:rPr lang="en">
                <a:solidFill>
                  <a:schemeClr val="dk1"/>
                </a:solidFill>
              </a:rPr>
              <a:t> (</a:t>
            </a:r>
            <a:r>
              <a:rPr lang="en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adjetivo</a:t>
            </a:r>
            <a:r>
              <a:rPr lang="en">
                <a:solidFill>
                  <a:schemeClr val="dk1"/>
                </a:solidFill>
              </a:rPr>
              <a:t> / </a:t>
            </a:r>
            <a:r>
              <a:rPr lang="en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adverbio</a:t>
            </a:r>
            <a:r>
              <a:rPr lang="en">
                <a:solidFill>
                  <a:schemeClr val="dk1"/>
                </a:solidFill>
              </a:rPr>
              <a:t>) y su posición (</a:t>
            </a:r>
            <a:r>
              <a:rPr lang="en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al final/principio de la oración</a:t>
            </a:r>
            <a:r>
              <a:rPr lang="en">
                <a:solidFill>
                  <a:schemeClr val="dk1"/>
                </a:solidFill>
              </a:rPr>
              <a:t>). El par mínimo, si está bien construido, tiene que tener solo UNA diferencia.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50" y="1849025"/>
            <a:ext cx="1652275" cy="144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Google Shape;213;p30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30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Segundo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15" name="Google Shape;215;p30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30"/>
          <p:cNvSpPr txBox="1"/>
          <p:nvPr>
            <p:ph idx="4294967295" type="body"/>
          </p:nvPr>
        </p:nvSpPr>
        <p:spPr>
          <a:xfrm>
            <a:off x="2476175" y="1508825"/>
            <a:ext cx="6270300" cy="2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Ver de qué manera el elemento que cambia se relaciona con el resto de elementos.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El cambio del par mínimo suele afectar no solo a ese elemento, sino a cómo se relaciona con el resto de la secuencia. 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75" y="1848225"/>
            <a:ext cx="1705525" cy="151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31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31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Segundo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26" name="Google Shape;226;p31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31"/>
          <p:cNvSpPr txBox="1"/>
          <p:nvPr>
            <p:ph idx="4294967295" type="body"/>
          </p:nvPr>
        </p:nvSpPr>
        <p:spPr>
          <a:xfrm>
            <a:off x="2403750" y="899225"/>
            <a:ext cx="6342600" cy="2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En el ejemplo de debajo, cambiar el verbo condiciona la interpretación del SN </a:t>
            </a:r>
            <a:r>
              <a:rPr lang="en" sz="2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una copa de vino</a:t>
            </a:r>
            <a:r>
              <a:rPr lang="en" sz="2600">
                <a:solidFill>
                  <a:schemeClr val="dk1"/>
                </a:solidFill>
              </a:rPr>
              <a:t>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rgbClr val="E69138"/>
                </a:solidFill>
              </a:rPr>
              <a:t>Bebí</a:t>
            </a:r>
            <a:r>
              <a:rPr lang="en" sz="2600">
                <a:solidFill>
                  <a:schemeClr val="dk1"/>
                </a:solidFill>
              </a:rPr>
              <a:t> una copa de vino.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rgbClr val="E69138"/>
                </a:solidFill>
              </a:rPr>
              <a:t>Compré</a:t>
            </a:r>
            <a:r>
              <a:rPr lang="en" sz="2600">
                <a:solidFill>
                  <a:schemeClr val="dk1"/>
                </a:solidFill>
              </a:rPr>
              <a:t> una copa de vino.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En (a), </a:t>
            </a:r>
            <a:r>
              <a:rPr lang="en" sz="2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una copa de vino</a:t>
            </a:r>
            <a:r>
              <a:rPr lang="en" sz="2600">
                <a:solidFill>
                  <a:schemeClr val="dk1"/>
                </a:solidFill>
              </a:rPr>
              <a:t> se interpreta cuantificacionalmente (</a:t>
            </a:r>
            <a:r>
              <a:rPr lang="en" sz="2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copa</a:t>
            </a:r>
            <a:r>
              <a:rPr lang="en" sz="2600">
                <a:solidFill>
                  <a:schemeClr val="dk1"/>
                </a:solidFill>
              </a:rPr>
              <a:t> indica una cantidad de vino). En (b), el mismo SN se interpreta como un individuo (un objeto).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75" y="1848225"/>
            <a:ext cx="1705525" cy="151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32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32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Tercer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37" name="Google Shape;237;p32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2"/>
          <p:cNvSpPr txBox="1"/>
          <p:nvPr>
            <p:ph idx="4294967295" type="body"/>
          </p:nvPr>
        </p:nvSpPr>
        <p:spPr>
          <a:xfrm>
            <a:off x="2403750" y="1432625"/>
            <a:ext cx="6599400" cy="23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Explicar el contraste usando </a:t>
            </a:r>
            <a:r>
              <a:rPr b="1" lang="en" sz="2600">
                <a:solidFill>
                  <a:schemeClr val="dk1"/>
                </a:solidFill>
              </a:rPr>
              <a:t>terminología gramatical</a:t>
            </a:r>
            <a:r>
              <a:rPr lang="en" sz="2600">
                <a:solidFill>
                  <a:schemeClr val="dk1"/>
                </a:solidFill>
              </a:rPr>
              <a:t> relevante.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La terminología está disponible en la web que detalla la estructura de la prueba: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http://universitats.gencat.cat/web/.content/01_acces_i_admissio/pau/documents/materies/llengua_castellana/glossari_castella.pdf</a:t>
            </a:r>
            <a:r>
              <a:rPr lang="e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40" name="Google Shape;24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76" y="1919400"/>
            <a:ext cx="1399250" cy="17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 rotWithShape="1">
          <a:blip r:embed="rId5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4294967295" type="ctrTitle"/>
          </p:nvPr>
        </p:nvSpPr>
        <p:spPr>
          <a:xfrm>
            <a:off x="895675" y="0"/>
            <a:ext cx="74988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Estructura del PPT</a:t>
            </a:r>
            <a:endParaRPr sz="4000">
              <a:solidFill>
                <a:srgbClr val="FFD9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" name="Google Shape;101;p15"/>
          <p:cNvSpPr txBox="1"/>
          <p:nvPr>
            <p:ph idx="4294967295" type="body"/>
          </p:nvPr>
        </p:nvSpPr>
        <p:spPr>
          <a:xfrm>
            <a:off x="807425" y="1154900"/>
            <a:ext cx="8259300" cy="24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en" sz="3200">
                <a:solidFill>
                  <a:schemeClr val="dk1"/>
                </a:solidFill>
              </a:rPr>
              <a:t>Definición y ejemplo de </a:t>
            </a:r>
            <a:r>
              <a:rPr b="1" lang="en" sz="3200">
                <a:solidFill>
                  <a:srgbClr val="E69138"/>
                </a:solidFill>
              </a:rPr>
              <a:t>par mínimo</a:t>
            </a:r>
            <a:endParaRPr b="1" sz="3200">
              <a:solidFill>
                <a:srgbClr val="E69138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en" sz="3200">
                <a:solidFill>
                  <a:schemeClr val="dk1"/>
                </a:solidFill>
              </a:rPr>
              <a:t>Dos tipos de </a:t>
            </a:r>
            <a:r>
              <a:rPr b="1" lang="en" sz="3200">
                <a:solidFill>
                  <a:srgbClr val="E69138"/>
                </a:solidFill>
              </a:rPr>
              <a:t>pares mínimos</a:t>
            </a:r>
            <a:endParaRPr b="1" sz="3200">
              <a:solidFill>
                <a:srgbClr val="E69138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en" sz="3200">
                <a:solidFill>
                  <a:schemeClr val="dk1"/>
                </a:solidFill>
              </a:rPr>
              <a:t>Tres pasos para solucionar </a:t>
            </a:r>
            <a:r>
              <a:rPr b="1" lang="en" sz="3200">
                <a:solidFill>
                  <a:srgbClr val="E69138"/>
                </a:solidFill>
              </a:rPr>
              <a:t>pares mínimos</a:t>
            </a: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33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33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Tercer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48" name="Google Shape;248;p33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3"/>
          <p:cNvSpPr txBox="1"/>
          <p:nvPr>
            <p:ph idx="4294967295" type="body"/>
          </p:nvPr>
        </p:nvSpPr>
        <p:spPr>
          <a:xfrm>
            <a:off x="2403750" y="1432625"/>
            <a:ext cx="63426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Ejemplo de explicación incorrecta :-(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*He cogido tres leñas.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He cogido tres leños.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La oración (a) es agramatical porque </a:t>
            </a:r>
            <a:r>
              <a:rPr lang="en" sz="2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tres leñas</a:t>
            </a:r>
            <a:r>
              <a:rPr lang="en" sz="2600">
                <a:solidFill>
                  <a:schemeClr val="dk1"/>
                </a:solidFill>
              </a:rPr>
              <a:t> realiza la función de CC de cantidad.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251" name="Google Shape;2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76" y="1919400"/>
            <a:ext cx="1399250" cy="17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3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Google Shape;257;p34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34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Tercer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59" name="Google Shape;259;p34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34"/>
          <p:cNvSpPr txBox="1"/>
          <p:nvPr>
            <p:ph idx="4294967295" type="body"/>
          </p:nvPr>
        </p:nvSpPr>
        <p:spPr>
          <a:xfrm>
            <a:off x="2403750" y="1432625"/>
            <a:ext cx="65997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Ejemplo de explicación incompleta :-/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*He cogido tres leñas.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He cogido tres leños.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La oración (a) es agramatical porque la leña no se puede contar; los leños, en cambio, sí.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&gt;&gt; La intuición es la correcta, pero no se usa la terminología adecuada.</a:t>
            </a:r>
            <a:endParaRPr sz="2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pic>
        <p:nvPicPr>
          <p:cNvPr id="262" name="Google Shape;2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76" y="1919400"/>
            <a:ext cx="1399250" cy="17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35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35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Tercer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70" name="Google Shape;270;p35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5"/>
          <p:cNvSpPr txBox="1"/>
          <p:nvPr>
            <p:ph idx="4294967295" type="body"/>
          </p:nvPr>
        </p:nvSpPr>
        <p:spPr>
          <a:xfrm>
            <a:off x="2403750" y="1432625"/>
            <a:ext cx="66207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Ejemplo de explicación correcta :-)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*He cogido tres leñas.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He cogido tres leños.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La oración (a) es agramatical porque “leña” es un </a:t>
            </a:r>
            <a:r>
              <a:rPr lang="en" sz="2600" u="sng">
                <a:solidFill>
                  <a:schemeClr val="dk1"/>
                </a:solidFill>
              </a:rPr>
              <a:t>nombre no contable</a:t>
            </a:r>
            <a:r>
              <a:rPr lang="en" sz="2600">
                <a:solidFill>
                  <a:schemeClr val="dk1"/>
                </a:solidFill>
              </a:rPr>
              <a:t>; en cambio, “leño” es un </a:t>
            </a:r>
            <a:r>
              <a:rPr lang="en" sz="2600" u="sng">
                <a:solidFill>
                  <a:schemeClr val="dk1"/>
                </a:solidFill>
              </a:rPr>
              <a:t>nombre contable</a:t>
            </a:r>
            <a:r>
              <a:rPr lang="en" sz="2600">
                <a:solidFill>
                  <a:schemeClr val="dk1"/>
                </a:solidFill>
              </a:rPr>
              <a:t>, por lo que podemos indicar su cardinalidad (uno, dos, tres, etc.).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273" name="Google Shape;2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76" y="1919400"/>
            <a:ext cx="1399250" cy="17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5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36"/>
          <p:cNvSpPr txBox="1"/>
          <p:nvPr>
            <p:ph idx="4294967295" type="body"/>
          </p:nvPr>
        </p:nvSpPr>
        <p:spPr>
          <a:xfrm>
            <a:off x="2937150" y="1508825"/>
            <a:ext cx="5147100" cy="13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E69138"/>
                </a:solidFill>
              </a:rPr>
              <a:t>Otros</a:t>
            </a:r>
            <a:r>
              <a:rPr b="1" lang="en" sz="5000">
                <a:solidFill>
                  <a:schemeClr val="dk1"/>
                </a:solidFill>
              </a:rPr>
              <a:t> </a:t>
            </a:r>
            <a:r>
              <a:rPr b="1" lang="en" sz="5000">
                <a:solidFill>
                  <a:srgbClr val="F1C232"/>
                </a:solidFill>
              </a:rPr>
              <a:t>ejemplos...</a:t>
            </a:r>
            <a:endParaRPr sz="5000">
              <a:solidFill>
                <a:schemeClr val="dk1"/>
              </a:solidFill>
            </a:endParaRPr>
          </a:p>
        </p:txBody>
      </p:sp>
      <p:pic>
        <p:nvPicPr>
          <p:cNvPr id="281" name="Google Shape;2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75" y="575425"/>
            <a:ext cx="1808525" cy="34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37"/>
          <p:cNvSpPr txBox="1"/>
          <p:nvPr>
            <p:ph idx="4294967295" type="body"/>
          </p:nvPr>
        </p:nvSpPr>
        <p:spPr>
          <a:xfrm>
            <a:off x="2937150" y="1508825"/>
            <a:ext cx="5147100" cy="13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1C232"/>
                </a:solidFill>
              </a:rPr>
              <a:t>Pronombres</a:t>
            </a:r>
            <a:r>
              <a:rPr b="1" lang="en" sz="4000">
                <a:solidFill>
                  <a:srgbClr val="E69138"/>
                </a:solidFill>
              </a:rPr>
              <a:t> en función de CD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288" name="Google Shape;2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50" y="933124"/>
            <a:ext cx="2212800" cy="289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Google Shape;293;p38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p38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Tercer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95" name="Google Shape;295;p38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38"/>
          <p:cNvSpPr txBox="1"/>
          <p:nvPr>
            <p:ph idx="4294967295" type="body"/>
          </p:nvPr>
        </p:nvSpPr>
        <p:spPr>
          <a:xfrm>
            <a:off x="2403750" y="1432625"/>
            <a:ext cx="63426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Ejemplo de explicación incorrecta :-(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*Vi a ella.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La vi a ella.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La oración (a) es agramatical porque </a:t>
            </a:r>
            <a:r>
              <a:rPr lang="en" sz="2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 ella</a:t>
            </a:r>
            <a:r>
              <a:rPr lang="en" sz="2600">
                <a:solidFill>
                  <a:schemeClr val="dk1"/>
                </a:solidFill>
              </a:rPr>
              <a:t> realiza la función de Complemento Indirecto (CI).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298" name="Google Shape;2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76" y="1919400"/>
            <a:ext cx="1399250" cy="17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8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Google Shape;304;p39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5" name="Google Shape;305;p39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Tercer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06" name="Google Shape;306;p39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39"/>
          <p:cNvSpPr txBox="1"/>
          <p:nvPr>
            <p:ph idx="4294967295" type="body"/>
          </p:nvPr>
        </p:nvSpPr>
        <p:spPr>
          <a:xfrm>
            <a:off x="2403750" y="1432625"/>
            <a:ext cx="65997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Ejemplo de explicación incompleta :-/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*Vi a ella.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La vi a ella.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La oración (a) es agramatical porque </a:t>
            </a:r>
            <a:r>
              <a:rPr lang="en" sz="2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 e</a:t>
            </a:r>
            <a:r>
              <a:rPr lang="en" sz="2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lla</a:t>
            </a:r>
            <a:r>
              <a:rPr lang="en" sz="2600">
                <a:solidFill>
                  <a:schemeClr val="dk1"/>
                </a:solidFill>
              </a:rPr>
              <a:t> tiene que aparecer con </a:t>
            </a:r>
            <a:r>
              <a:rPr lang="en" sz="2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</a:t>
            </a:r>
            <a:r>
              <a:rPr lang="en" sz="2600">
                <a:solidFill>
                  <a:schemeClr val="dk1"/>
                </a:solidFill>
              </a:rPr>
              <a:t>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&gt;&gt; La intuición es la correcta, pero no se usa la terminología adecuada.</a:t>
            </a:r>
            <a:endParaRPr sz="26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</p:txBody>
      </p:sp>
      <p:pic>
        <p:nvPicPr>
          <p:cNvPr id="309" name="Google Shape;3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76" y="1919400"/>
            <a:ext cx="1399250" cy="17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9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5" name="Google Shape;315;p40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6" name="Google Shape;316;p40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Tercer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17" name="Google Shape;317;p40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8" name="Google Shape;318;p4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40"/>
          <p:cNvSpPr txBox="1"/>
          <p:nvPr>
            <p:ph idx="4294967295" type="body"/>
          </p:nvPr>
        </p:nvSpPr>
        <p:spPr>
          <a:xfrm>
            <a:off x="2403750" y="1432625"/>
            <a:ext cx="66207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Ejemplo de explicación correcta :-)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*Vi a ella.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La vi a ella.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La oración (a) es agramatical porque los pronombres personales tónicos en función de CD, como </a:t>
            </a:r>
            <a:r>
              <a:rPr lang="en" sz="2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ella</a:t>
            </a:r>
            <a:r>
              <a:rPr lang="en" sz="2500">
                <a:solidFill>
                  <a:schemeClr val="dk1"/>
                </a:solidFill>
              </a:rPr>
              <a:t>, tienen que aparecer duplicados (doblados, repetidos, etc.) por su versión átona: </a:t>
            </a:r>
            <a:r>
              <a:rPr lang="en" sz="2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</a:t>
            </a:r>
            <a:r>
              <a:rPr lang="en" sz="2500">
                <a:solidFill>
                  <a:schemeClr val="dk1"/>
                </a:solidFill>
              </a:rPr>
              <a:t>.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320" name="Google Shape;3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76" y="1919400"/>
            <a:ext cx="1399250" cy="17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41"/>
          <p:cNvSpPr txBox="1"/>
          <p:nvPr>
            <p:ph idx="4294967295" type="body"/>
          </p:nvPr>
        </p:nvSpPr>
        <p:spPr>
          <a:xfrm>
            <a:off x="2937150" y="1508825"/>
            <a:ext cx="5147100" cy="13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E69138"/>
                </a:solidFill>
              </a:rPr>
              <a:t>Diferencia entre</a:t>
            </a:r>
            <a:r>
              <a:rPr b="1" lang="en" sz="4000">
                <a:solidFill>
                  <a:srgbClr val="F1C232"/>
                </a:solidFill>
              </a:rPr>
              <a:t> CN y C.Predicativo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328" name="Google Shape;3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50" y="933124"/>
            <a:ext cx="2212800" cy="289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3" name="Google Shape;333;p42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42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Tercer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5" name="Google Shape;335;p42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6" name="Google Shape;336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42"/>
          <p:cNvSpPr txBox="1"/>
          <p:nvPr>
            <p:ph idx="4294967295" type="body"/>
          </p:nvPr>
        </p:nvSpPr>
        <p:spPr>
          <a:xfrm>
            <a:off x="2403750" y="1432625"/>
            <a:ext cx="63426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Ejemplo de explicación incorrecta :-(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Compré la fruta barata.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Compré barata la fruta.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En ambos casos se compra una fruta que es barata, pero el adjetivo se coloca delante en (b) para dar más énfasis.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338" name="Google Shape;3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76" y="1919400"/>
            <a:ext cx="1399250" cy="17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2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1309850" y="2009400"/>
            <a:ext cx="63792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" sz="50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Qué es un </a:t>
            </a:r>
            <a:endParaRPr b="1" i="0" sz="50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" sz="5000">
                <a:solidFill>
                  <a:srgbClr val="E691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 mínimo</a:t>
            </a:r>
            <a:endParaRPr b="1" i="0" sz="5000">
              <a:solidFill>
                <a:srgbClr val="E6913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" name="Google Shape;344;p43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Google Shape;345;p43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Tercer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46" name="Google Shape;346;p43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4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43"/>
          <p:cNvSpPr txBox="1"/>
          <p:nvPr>
            <p:ph idx="4294967295" type="body"/>
          </p:nvPr>
        </p:nvSpPr>
        <p:spPr>
          <a:xfrm>
            <a:off x="2403750" y="1432625"/>
            <a:ext cx="65997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Ejemplo de explicación incompleta :-/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Compré la fruta barata.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Compré barata la fruta.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 ambos casos se dice que la fruta es barata, pero, en (b), el adjetivo se relaciona también con el verbo </a:t>
            </a:r>
            <a:r>
              <a:rPr lang="en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comprar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&gt;&gt; La intuición es la correcta, pero no se usa la terminología adecuada.</a:t>
            </a:r>
            <a:endParaRPr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</p:txBody>
      </p:sp>
      <p:pic>
        <p:nvPicPr>
          <p:cNvPr id="349" name="Google Shape;34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76" y="1919400"/>
            <a:ext cx="1399250" cy="17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3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44"/>
          <p:cNvCxnSpPr/>
          <p:nvPr/>
        </p:nvCxnSpPr>
        <p:spPr>
          <a:xfrm>
            <a:off x="6450" y="666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6" name="Google Shape;356;p44"/>
          <p:cNvSpPr txBox="1"/>
          <p:nvPr>
            <p:ph idx="4294967295" type="ctrTitle"/>
          </p:nvPr>
        </p:nvSpPr>
        <p:spPr>
          <a:xfrm>
            <a:off x="2371625" y="134200"/>
            <a:ext cx="4908000" cy="8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F9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Tercer</a:t>
            </a:r>
            <a:r>
              <a:rPr lang="en" sz="45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paso</a:t>
            </a:r>
            <a:endParaRPr sz="45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57" name="Google Shape;357;p44"/>
          <p:cNvCxnSpPr/>
          <p:nvPr/>
        </p:nvCxnSpPr>
        <p:spPr>
          <a:xfrm flipH="1" rot="10800000">
            <a:off x="6890350" y="666575"/>
            <a:ext cx="2253600" cy="150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4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44"/>
          <p:cNvSpPr txBox="1"/>
          <p:nvPr>
            <p:ph idx="4294967295" type="body"/>
          </p:nvPr>
        </p:nvSpPr>
        <p:spPr>
          <a:xfrm>
            <a:off x="2403750" y="1432625"/>
            <a:ext cx="66207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Ejemplo de explicación correcta :-)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Compré la fruta barata.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lphaLcPeriod"/>
            </a:pPr>
            <a:r>
              <a:rPr lang="en" sz="2600">
                <a:solidFill>
                  <a:schemeClr val="dk1"/>
                </a:solidFill>
              </a:rPr>
              <a:t>Compré barata la fruta.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En (a), el adjetivo </a:t>
            </a:r>
            <a:r>
              <a:rPr lang="en" sz="23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barata</a:t>
            </a:r>
            <a:r>
              <a:rPr lang="en" sz="2300">
                <a:solidFill>
                  <a:schemeClr val="dk1"/>
                </a:solidFill>
              </a:rPr>
              <a:t> predica del N </a:t>
            </a:r>
            <a:r>
              <a:rPr lang="en" sz="23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fruta</a:t>
            </a:r>
            <a:r>
              <a:rPr lang="en" sz="2300">
                <a:solidFill>
                  <a:schemeClr val="dk1"/>
                </a:solidFill>
              </a:rPr>
              <a:t>, mientras que, en (b), lo hace del SN entero (</a:t>
            </a:r>
            <a:r>
              <a:rPr lang="en" sz="23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la fruta</a:t>
            </a:r>
            <a:r>
              <a:rPr lang="en" sz="2300">
                <a:solidFill>
                  <a:schemeClr val="dk1"/>
                </a:solidFill>
              </a:rPr>
              <a:t>). Esa distinción se relaciona con el hecho de que, en (a), </a:t>
            </a:r>
            <a:r>
              <a:rPr lang="en" sz="23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barata</a:t>
            </a:r>
            <a:r>
              <a:rPr lang="en" sz="2300">
                <a:solidFill>
                  <a:schemeClr val="dk1"/>
                </a:solidFill>
              </a:rPr>
              <a:t> es CN (interno al SN) y, en (b), es C.Predicativo (externo al SN).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360" name="Google Shape;3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76" y="1919400"/>
            <a:ext cx="1399250" cy="17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 rotWithShape="1">
          <a:blip r:embed="rId4">
            <a:alphaModFix/>
          </a:blip>
          <a:srcRect b="0" l="20792" r="20786" t="0"/>
          <a:stretch/>
        </p:blipFill>
        <p:spPr>
          <a:xfrm>
            <a:off x="834600" y="99898"/>
            <a:ext cx="1133700" cy="1133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7" name="Google Shape;36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676" y="1667387"/>
            <a:ext cx="2069750" cy="20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5"/>
          <p:cNvSpPr txBox="1"/>
          <p:nvPr>
            <p:ph idx="4294967295" type="body"/>
          </p:nvPr>
        </p:nvSpPr>
        <p:spPr>
          <a:xfrm>
            <a:off x="4634500" y="1001800"/>
            <a:ext cx="3312600" cy="29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Por comentarios 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e ideas, gracias a: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@edita_gu 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@germancanovas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@lourdesdomenech 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y, sobre todo, a 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@SandraEspanaT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369" name="Google Shape;36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5375" y="1245975"/>
            <a:ext cx="723125" cy="6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4294967295" type="ctrTitle"/>
          </p:nvPr>
        </p:nvSpPr>
        <p:spPr>
          <a:xfrm>
            <a:off x="895675" y="0"/>
            <a:ext cx="74988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</a:t>
            </a:r>
            <a:r>
              <a:rPr lang="en" sz="5000"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" sz="5000">
                <a:solidFill>
                  <a:srgbClr val="FFD96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Mínimo</a:t>
            </a:r>
            <a:endParaRPr sz="5000">
              <a:solidFill>
                <a:srgbClr val="FFD9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17"/>
          <p:cNvSpPr txBox="1"/>
          <p:nvPr>
            <p:ph idx="4294967295" type="body"/>
          </p:nvPr>
        </p:nvSpPr>
        <p:spPr>
          <a:xfrm>
            <a:off x="3912550" y="1154900"/>
            <a:ext cx="5154300" cy="24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Un </a:t>
            </a:r>
            <a:r>
              <a:rPr b="1" lang="en" sz="2800">
                <a:solidFill>
                  <a:srgbClr val="E69138"/>
                </a:solidFill>
              </a:rPr>
              <a:t>Par Mínimo (PM) </a:t>
            </a:r>
            <a:r>
              <a:rPr lang="en" sz="2800">
                <a:solidFill>
                  <a:schemeClr val="dk1"/>
                </a:solidFill>
              </a:rPr>
              <a:t>es una </a:t>
            </a:r>
            <a:r>
              <a:rPr b="1" lang="en" sz="2800">
                <a:solidFill>
                  <a:schemeClr val="dk1"/>
                </a:solidFill>
              </a:rPr>
              <a:t>pareja de secuencias</a:t>
            </a:r>
            <a:r>
              <a:rPr lang="en" sz="2800">
                <a:solidFill>
                  <a:schemeClr val="dk1"/>
                </a:solidFill>
              </a:rPr>
              <a:t> que difieren en </a:t>
            </a:r>
            <a:r>
              <a:rPr b="1" lang="en" sz="2800">
                <a:solidFill>
                  <a:schemeClr val="dk1"/>
                </a:solidFill>
              </a:rPr>
              <a:t>un único aspecto</a:t>
            </a:r>
            <a:r>
              <a:rPr lang="en" sz="2800">
                <a:solidFill>
                  <a:schemeClr val="dk1"/>
                </a:solidFill>
              </a:rPr>
              <a:t>: un morfema, una palabra, etc.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50" y="1482226"/>
            <a:ext cx="2735652" cy="14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4294967295" type="ctrTitle"/>
          </p:nvPr>
        </p:nvSpPr>
        <p:spPr>
          <a:xfrm>
            <a:off x="895675" y="0"/>
            <a:ext cx="74988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Ejemplo de par mínimo</a:t>
            </a:r>
            <a:endParaRPr sz="4000">
              <a:solidFill>
                <a:srgbClr val="FFD966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0" name="Google Shape;120;p18"/>
          <p:cNvSpPr txBox="1"/>
          <p:nvPr>
            <p:ph idx="4294967295" type="body"/>
          </p:nvPr>
        </p:nvSpPr>
        <p:spPr>
          <a:xfrm>
            <a:off x="226550" y="1383500"/>
            <a:ext cx="4488600" cy="19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lphaLcPeriod"/>
            </a:pPr>
            <a:r>
              <a:rPr lang="en" sz="3000">
                <a:solidFill>
                  <a:schemeClr val="dk1"/>
                </a:solidFill>
              </a:rPr>
              <a:t>Un pueblo </a:t>
            </a:r>
            <a:r>
              <a:rPr b="1" lang="en" sz="3000">
                <a:solidFill>
                  <a:srgbClr val="BF9000"/>
                </a:solidFill>
              </a:rPr>
              <a:t>perdido</a:t>
            </a:r>
            <a:r>
              <a:rPr b="1" lang="en" sz="3000"/>
              <a:t>.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lphaLcPeriod"/>
            </a:pPr>
            <a:r>
              <a:rPr lang="en" sz="3000">
                <a:solidFill>
                  <a:schemeClr val="dk1"/>
                </a:solidFill>
              </a:rPr>
              <a:t>Un paraguas </a:t>
            </a:r>
            <a:r>
              <a:rPr b="1" lang="en" sz="3000">
                <a:solidFill>
                  <a:srgbClr val="BF9000"/>
                </a:solidFill>
              </a:rPr>
              <a:t>perdido</a:t>
            </a:r>
            <a:r>
              <a:rPr b="1" lang="en" sz="3000">
                <a:solidFill>
                  <a:schemeClr val="dk1"/>
                </a:solidFill>
              </a:rPr>
              <a:t>.</a:t>
            </a:r>
            <a:endParaRPr b="1" sz="300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BF9000"/>
              </a:solidFill>
            </a:endParaRPr>
          </a:p>
          <a:p>
            <a:pPr indent="0" lvl="0" marL="18288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idx="4294967295" type="ctrTitle"/>
          </p:nvPr>
        </p:nvSpPr>
        <p:spPr>
          <a:xfrm>
            <a:off x="895675" y="0"/>
            <a:ext cx="74988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Ejemplo de par mínimo</a:t>
            </a:r>
            <a:endParaRPr sz="5000">
              <a:solidFill>
                <a:schemeClr val="accen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" name="Google Shape;126;p19"/>
          <p:cNvSpPr txBox="1"/>
          <p:nvPr>
            <p:ph idx="4294967295" type="body"/>
          </p:nvPr>
        </p:nvSpPr>
        <p:spPr>
          <a:xfrm>
            <a:off x="226550" y="1383500"/>
            <a:ext cx="4488600" cy="19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lphaLcPeriod"/>
            </a:pPr>
            <a:r>
              <a:rPr lang="en" sz="3000">
                <a:solidFill>
                  <a:schemeClr val="dk1"/>
                </a:solidFill>
              </a:rPr>
              <a:t>Un pueblo </a:t>
            </a:r>
            <a:r>
              <a:rPr b="1" lang="en" sz="3000">
                <a:solidFill>
                  <a:srgbClr val="BF9000"/>
                </a:solidFill>
              </a:rPr>
              <a:t>perdido</a:t>
            </a:r>
            <a:r>
              <a:rPr b="1" lang="en" sz="3000"/>
              <a:t>.</a:t>
            </a:r>
            <a:r>
              <a:rPr b="1" lang="en" sz="3000">
                <a:solidFill>
                  <a:srgbClr val="BF9000"/>
                </a:solidFill>
              </a:rPr>
              <a:t> </a:t>
            </a:r>
            <a:endParaRPr b="1" sz="3000">
              <a:solidFill>
                <a:srgbClr val="BF9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lphaLcPeriod"/>
            </a:pPr>
            <a:r>
              <a:rPr lang="en" sz="3000">
                <a:solidFill>
                  <a:schemeClr val="dk1"/>
                </a:solidFill>
              </a:rPr>
              <a:t>Un paraguas </a:t>
            </a:r>
            <a:r>
              <a:rPr b="1" lang="en" sz="3000">
                <a:solidFill>
                  <a:srgbClr val="BF9000"/>
                </a:solidFill>
              </a:rPr>
              <a:t>perdido</a:t>
            </a:r>
            <a:r>
              <a:rPr b="1" lang="en" sz="3000"/>
              <a:t>.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BF9000"/>
              </a:solidFill>
            </a:endParaRPr>
          </a:p>
          <a:p>
            <a:pPr indent="0" lvl="0" marL="18288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27" name="Google Shape;127;p19"/>
          <p:cNvSpPr txBox="1"/>
          <p:nvPr>
            <p:ph idx="4294967295" type="body"/>
          </p:nvPr>
        </p:nvSpPr>
        <p:spPr>
          <a:xfrm>
            <a:off x="4472300" y="926300"/>
            <a:ext cx="4671600" cy="15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Lo primero que hay que hacer es </a:t>
            </a:r>
            <a:r>
              <a:rPr b="1" lang="en" sz="2600">
                <a:solidFill>
                  <a:schemeClr val="dk1"/>
                </a:solidFill>
              </a:rPr>
              <a:t>ver la diferencia</a:t>
            </a:r>
            <a:r>
              <a:rPr lang="en" sz="2600">
                <a:solidFill>
                  <a:schemeClr val="dk1"/>
                </a:solidFill>
              </a:rPr>
              <a:t> entre las dos oraciones.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Como hablantes del español, eso debería ser fácil. 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4294967295" type="ctrTitle"/>
          </p:nvPr>
        </p:nvSpPr>
        <p:spPr>
          <a:xfrm>
            <a:off x="895675" y="0"/>
            <a:ext cx="74988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Ejemplo de par mínimo</a:t>
            </a:r>
            <a:endParaRPr sz="5000">
              <a:solidFill>
                <a:schemeClr val="accen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3" name="Google Shape;133;p20"/>
          <p:cNvSpPr txBox="1"/>
          <p:nvPr>
            <p:ph idx="4294967295" type="body"/>
          </p:nvPr>
        </p:nvSpPr>
        <p:spPr>
          <a:xfrm>
            <a:off x="226550" y="1383500"/>
            <a:ext cx="4488600" cy="19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lphaLcPeriod"/>
            </a:pPr>
            <a:r>
              <a:rPr lang="en" sz="3000">
                <a:solidFill>
                  <a:schemeClr val="dk1"/>
                </a:solidFill>
              </a:rPr>
              <a:t>Un pueblo </a:t>
            </a:r>
            <a:r>
              <a:rPr b="1" lang="en" sz="3000">
                <a:solidFill>
                  <a:srgbClr val="BF9000"/>
                </a:solidFill>
              </a:rPr>
              <a:t>perdido</a:t>
            </a:r>
            <a:r>
              <a:rPr b="1" lang="en" sz="3000"/>
              <a:t>.</a:t>
            </a:r>
            <a:r>
              <a:rPr b="1" lang="en" sz="3000">
                <a:solidFill>
                  <a:srgbClr val="BF9000"/>
                </a:solidFill>
              </a:rPr>
              <a:t> </a:t>
            </a:r>
            <a:endParaRPr b="1" sz="3000">
              <a:solidFill>
                <a:srgbClr val="BF9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AutoNum type="alphaLcPeriod"/>
            </a:pPr>
            <a:r>
              <a:rPr lang="en" sz="3000">
                <a:solidFill>
                  <a:schemeClr val="dk1"/>
                </a:solidFill>
              </a:rPr>
              <a:t>Un paraguas </a:t>
            </a:r>
            <a:r>
              <a:rPr b="1" lang="en" sz="3000">
                <a:solidFill>
                  <a:srgbClr val="BF9000"/>
                </a:solidFill>
              </a:rPr>
              <a:t>perdido</a:t>
            </a:r>
            <a:r>
              <a:rPr b="1" lang="en" sz="3000"/>
              <a:t>.</a:t>
            </a:r>
            <a:endParaRPr b="1"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BF9000"/>
              </a:solidFill>
            </a:endParaRPr>
          </a:p>
          <a:p>
            <a:pPr indent="0" lvl="0" marL="18288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34" name="Google Shape;134;p20"/>
          <p:cNvSpPr txBox="1"/>
          <p:nvPr>
            <p:ph idx="4294967295" type="body"/>
          </p:nvPr>
        </p:nvSpPr>
        <p:spPr>
          <a:xfrm>
            <a:off x="4472300" y="926300"/>
            <a:ext cx="4671600" cy="15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Después hay que </a:t>
            </a:r>
            <a:r>
              <a:rPr b="1" lang="en" sz="2600">
                <a:solidFill>
                  <a:schemeClr val="dk1"/>
                </a:solidFill>
              </a:rPr>
              <a:t>desarrollar esa observación en términos gramaticales</a:t>
            </a:r>
            <a:r>
              <a:rPr lang="en" sz="2600">
                <a:solidFill>
                  <a:schemeClr val="dk1"/>
                </a:solidFill>
              </a:rPr>
              <a:t>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Eso implica indicar que “perdido” es adjetivo en (a) y participio (verbo) en (b).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4294967295" type="ctrTitle"/>
          </p:nvPr>
        </p:nvSpPr>
        <p:spPr>
          <a:xfrm>
            <a:off x="895675" y="0"/>
            <a:ext cx="7498800" cy="83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Ejemplo de par mínimo</a:t>
            </a:r>
            <a:endParaRPr sz="5000">
              <a:solidFill>
                <a:schemeClr val="accen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21"/>
          <p:cNvSpPr txBox="1"/>
          <p:nvPr>
            <p:ph idx="4294967295" type="body"/>
          </p:nvPr>
        </p:nvSpPr>
        <p:spPr>
          <a:xfrm>
            <a:off x="362350" y="971600"/>
            <a:ext cx="8472000" cy="27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O mejor dicho… (ve al 30:35 de esta charla de Ignacio Bosque, aunque recomiendo verla entera).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hlink"/>
                </a:solidFill>
                <a:hlinkClick r:id="rId3"/>
              </a:rPr>
              <a:t>https://www.youtube.com/watch?v=jAkZj9olvNA&amp;t=484s</a:t>
            </a:r>
            <a:r>
              <a:rPr lang="en" sz="26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1309850" y="2009400"/>
            <a:ext cx="63792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" sz="50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r>
              <a:rPr b="1" i="0" lang="en" sz="5000">
                <a:solidFill>
                  <a:srgbClr val="F1C23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 Dos tipos de </a:t>
            </a:r>
            <a:endParaRPr b="1" i="0" sz="5000">
              <a:solidFill>
                <a:srgbClr val="F1C23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" sz="5000">
                <a:solidFill>
                  <a:srgbClr val="E6913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pares mínimos</a:t>
            </a:r>
            <a:endParaRPr b="1" i="0" sz="5000">
              <a:solidFill>
                <a:srgbClr val="E6913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